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4" r:id="rId1"/>
  </p:sldMasterIdLst>
  <p:sldIdLst>
    <p:sldId id="256" r:id="rId2"/>
    <p:sldId id="266" r:id="rId3"/>
    <p:sldId id="267" r:id="rId4"/>
    <p:sldId id="263" r:id="rId5"/>
    <p:sldId id="268" r:id="rId6"/>
    <p:sldId id="265" r:id="rId7"/>
    <p:sldId id="264"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6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F09A0E7-4BE1-4BFB-AA17-64F458404D0E}">
          <p14:sldIdLst>
            <p14:sldId id="256"/>
            <p14:sldId id="266"/>
            <p14:sldId id="267"/>
            <p14:sldId id="263"/>
            <p14:sldId id="268"/>
            <p14:sldId id="265"/>
            <p14:sldId id="264"/>
            <p14:sldId id="270"/>
            <p14:sldId id="271"/>
            <p14:sldId id="272"/>
          </p14:sldIdLst>
        </p14:section>
        <p14:section name="Untitled Section" id="{E392E6DA-6F5C-4F9B-8C07-7944EC0A4D78}">
          <p14:sldIdLst>
            <p14:sldId id="273"/>
            <p14:sldId id="274"/>
            <p14:sldId id="275"/>
            <p14:sldId id="276"/>
            <p14:sldId id="277"/>
            <p14:sldId id="278"/>
            <p14:sldId id="279"/>
            <p14:sldId id="280"/>
            <p14:sldId id="281"/>
            <p14:sldId id="282"/>
            <p14:sldId id="283"/>
            <p14:sldId id="284"/>
            <p14:sldId id="285"/>
            <p14:sldId id="269"/>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i Prasad Goud" initials="SPG" lastIdx="1" clrIdx="0">
    <p:extLst>
      <p:ext uri="{19B8F6BF-5375-455C-9EA6-DF929625EA0E}">
        <p15:presenceInfo xmlns:p15="http://schemas.microsoft.com/office/powerpoint/2012/main" userId="2ac5a26b113ce97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8" d="100"/>
          <a:sy n="98" d="100"/>
        </p:scale>
        <p:origin x="110"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2.pn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5923F103-BC34-4FE4-A40E-EDDEECFDA5D0}" type="datetimeFigureOut">
              <a:rPr lang="en-US" smtClean="0"/>
              <a:pPr/>
              <a:t>11/25/2022</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05644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4162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FF16868-8199-4C2C-A5B1-63AEE139F88E}" type="datetimeFigureOut">
              <a:rPr lang="en-US" smtClean="0"/>
              <a:t>11/25/2022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495293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AD9FF7F-6988-44CC-821B-644E70CD2F73}" type="datetimeFigureOut">
              <a:rPr lang="en-US" smtClean="0"/>
              <a:t>11/25/2022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683847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2BE451C3-0FF4-47C4-B829-773ADF60F88C}" type="datetimeFigureOut">
              <a:rPr lang="en-US" smtClean="0"/>
              <a:t>11/25/2022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5924495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FE86839-B9D8-4651-8783-F325ECE74E65}" type="datetimeFigureOut">
              <a:rPr lang="en-US" smtClean="0"/>
              <a:t>11/25/2022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233523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484F64-32F6-45C5-931F-ADC1662401D0}" type="datetimeFigureOut">
              <a:rPr lang="en-US" smtClean="0"/>
              <a:t>11/25/2022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198893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691266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CDA879A6-0FD0-4734-A311-86BFCA472E6E}" type="datetimeFigureOut">
              <a:rPr lang="en-US" smtClean="0"/>
              <a:t>11/25/2022</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45483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564784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F34E6425-0181-43F2-84FC-787E803FD2F8}" type="datetimeFigureOut">
              <a:rPr lang="en-US" smtClean="0"/>
              <a:t>11/25/2022</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366106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743548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11/25/2022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76001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11/25/2022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56056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11/25/2022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021687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94511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06897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BE451C3-0FF4-47C4-B829-773ADF60F88C}" type="datetimeFigureOut">
              <a:rPr lang="en-US" smtClean="0"/>
              <a:t>11/25/2022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33601106"/>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620DA-6217-5760-54F0-62E87A13795F}"/>
              </a:ext>
            </a:extLst>
          </p:cNvPr>
          <p:cNvSpPr>
            <a:spLocks noGrp="1"/>
          </p:cNvSpPr>
          <p:nvPr>
            <p:ph type="ctrTitle"/>
          </p:nvPr>
        </p:nvSpPr>
        <p:spPr>
          <a:xfrm>
            <a:off x="404246" y="997953"/>
            <a:ext cx="11383506" cy="1007842"/>
          </a:xfrm>
        </p:spPr>
        <p:txBody>
          <a:bodyPr>
            <a:normAutofit/>
          </a:bodyPr>
          <a:lstStyle/>
          <a:p>
            <a:pPr algn="ctr">
              <a:lnSpc>
                <a:spcPct val="100000"/>
              </a:lnSpc>
            </a:pPr>
            <a:r>
              <a:rPr lang="en-IN" sz="3600" b="1" dirty="0"/>
              <a:t>HOTEL ROOM MANAGEMENT SYSTEM</a:t>
            </a:r>
          </a:p>
        </p:txBody>
      </p:sp>
      <p:sp>
        <p:nvSpPr>
          <p:cNvPr id="3" name="Subtitle 2">
            <a:extLst>
              <a:ext uri="{FF2B5EF4-FFF2-40B4-BE49-F238E27FC236}">
                <a16:creationId xmlns:a16="http://schemas.microsoft.com/office/drawing/2014/main" id="{FBD365DF-5761-62C0-F6E5-71E4410937F4}"/>
              </a:ext>
            </a:extLst>
          </p:cNvPr>
          <p:cNvSpPr>
            <a:spLocks noGrp="1"/>
          </p:cNvSpPr>
          <p:nvPr>
            <p:ph type="subTitle" idx="1"/>
          </p:nvPr>
        </p:nvSpPr>
        <p:spPr>
          <a:xfrm>
            <a:off x="4224579" y="2503202"/>
            <a:ext cx="3742840" cy="1851596"/>
          </a:xfrm>
        </p:spPr>
        <p:txBody>
          <a:bodyPr>
            <a:normAutofit lnSpcReduction="10000"/>
          </a:bodyPr>
          <a:lstStyle/>
          <a:p>
            <a:r>
              <a:rPr lang="en-IN" dirty="0">
                <a:solidFill>
                  <a:schemeClr val="tx1">
                    <a:lumMod val="95000"/>
                  </a:schemeClr>
                </a:solidFill>
                <a:cs typeface="Arial" panose="020B0604020202020204" pitchFamily="34" charset="0"/>
              </a:rPr>
              <a:t>2103A51301 :  Krishna Sai</a:t>
            </a:r>
          </a:p>
          <a:p>
            <a:r>
              <a:rPr lang="en-IN" dirty="0">
                <a:solidFill>
                  <a:schemeClr val="tx1">
                    <a:lumMod val="95000"/>
                  </a:schemeClr>
                </a:solidFill>
                <a:cs typeface="Arial" panose="020B0604020202020204" pitchFamily="34" charset="0"/>
              </a:rPr>
              <a:t>2103A51336 :  Deepthi</a:t>
            </a:r>
          </a:p>
          <a:p>
            <a:r>
              <a:rPr lang="en-IN" dirty="0">
                <a:solidFill>
                  <a:schemeClr val="tx1">
                    <a:lumMod val="95000"/>
                  </a:schemeClr>
                </a:solidFill>
                <a:cs typeface="Arial" panose="020B0604020202020204" pitchFamily="34" charset="0"/>
              </a:rPr>
              <a:t>2103A51306 :  Sai Prasad</a:t>
            </a:r>
          </a:p>
          <a:p>
            <a:r>
              <a:rPr lang="en-IN" dirty="0">
                <a:solidFill>
                  <a:schemeClr val="tx1">
                    <a:lumMod val="95000"/>
                  </a:schemeClr>
                </a:solidFill>
                <a:cs typeface="Arial" panose="020B0604020202020204" pitchFamily="34" charset="0"/>
              </a:rPr>
              <a:t>2103A51304 :  Sahith</a:t>
            </a:r>
          </a:p>
          <a:p>
            <a:pPr algn="ctr"/>
            <a:r>
              <a:rPr lang="en-IN" dirty="0">
                <a:solidFill>
                  <a:schemeClr val="tx1">
                    <a:lumMod val="95000"/>
                  </a:schemeClr>
                </a:solidFill>
                <a:cs typeface="Arial" panose="020B0604020202020204" pitchFamily="34" charset="0"/>
              </a:rPr>
              <a:t>               	</a:t>
            </a:r>
            <a:r>
              <a:rPr lang="en-IN" dirty="0">
                <a:solidFill>
                  <a:schemeClr val="tx1">
                    <a:lumMod val="95000"/>
                  </a:schemeClr>
                </a:solidFill>
                <a:latin typeface="Arial Black" panose="020B0A04020102020204" pitchFamily="34" charset="0"/>
                <a:cs typeface="Arial" panose="020B0604020202020204" pitchFamily="34" charset="0"/>
              </a:rPr>
              <a:t>	</a:t>
            </a:r>
            <a:endParaRPr lang="en-IN" dirty="0">
              <a:solidFill>
                <a:schemeClr val="tx1">
                  <a:lumMod val="95000"/>
                </a:schemeClr>
              </a:solidFill>
              <a:latin typeface="Arial Black" panose="020B0A04020102020204" pitchFamily="34" charset="0"/>
            </a:endParaRPr>
          </a:p>
        </p:txBody>
      </p:sp>
      <p:sp>
        <p:nvSpPr>
          <p:cNvPr id="6" name="TextBox 5">
            <a:extLst>
              <a:ext uri="{FF2B5EF4-FFF2-40B4-BE49-F238E27FC236}">
                <a16:creationId xmlns:a16="http://schemas.microsoft.com/office/drawing/2014/main" id="{994B7EC4-CFA9-423F-8F0F-4E1B0DAD70E1}"/>
              </a:ext>
            </a:extLst>
          </p:cNvPr>
          <p:cNvSpPr txBox="1"/>
          <p:nvPr/>
        </p:nvSpPr>
        <p:spPr>
          <a:xfrm>
            <a:off x="2435174" y="4574759"/>
            <a:ext cx="6224668" cy="1285288"/>
          </a:xfrm>
          <a:prstGeom prst="rect">
            <a:avLst/>
          </a:prstGeom>
          <a:noFill/>
        </p:spPr>
        <p:txBody>
          <a:bodyPr wrap="square">
            <a:spAutoFit/>
          </a:bodyPr>
          <a:lstStyle/>
          <a:p>
            <a:pPr algn="ctr">
              <a:lnSpc>
                <a:spcPct val="150000"/>
              </a:lnSpc>
            </a:pPr>
            <a:r>
              <a:rPr lang="en-IN" dirty="0">
                <a:solidFill>
                  <a:schemeClr val="tx1">
                    <a:lumMod val="95000"/>
                  </a:schemeClr>
                </a:solidFill>
                <a:cs typeface="Arial" panose="020B0604020202020204" pitchFamily="34" charset="0"/>
              </a:rPr>
              <a:t>      Under the guidance </a:t>
            </a:r>
          </a:p>
          <a:p>
            <a:pPr algn="ctr">
              <a:lnSpc>
                <a:spcPct val="150000"/>
              </a:lnSpc>
            </a:pPr>
            <a:r>
              <a:rPr lang="en-IN" dirty="0">
                <a:solidFill>
                  <a:schemeClr val="tx1">
                    <a:lumMod val="95000"/>
                  </a:schemeClr>
                </a:solidFill>
                <a:cs typeface="Arial" panose="020B0604020202020204" pitchFamily="34" charset="0"/>
              </a:rPr>
              <a:t>    of </a:t>
            </a:r>
          </a:p>
          <a:p>
            <a:pPr algn="ctr">
              <a:lnSpc>
                <a:spcPct val="150000"/>
              </a:lnSpc>
            </a:pPr>
            <a:r>
              <a:rPr lang="en-IN" b="1" dirty="0">
                <a:solidFill>
                  <a:schemeClr val="tx1">
                    <a:lumMod val="95000"/>
                  </a:schemeClr>
                </a:solidFill>
                <a:cs typeface="Arial" panose="020B0604020202020204" pitchFamily="34" charset="0"/>
              </a:rPr>
              <a:t>      K . Ravi Chytanya                </a:t>
            </a:r>
            <a:endParaRPr lang="en-IN" b="1" dirty="0">
              <a:solidFill>
                <a:schemeClr val="tx1">
                  <a:lumMod val="95000"/>
                </a:schemeClr>
              </a:solidFill>
            </a:endParaRPr>
          </a:p>
        </p:txBody>
      </p:sp>
    </p:spTree>
    <p:extLst>
      <p:ext uri="{BB962C8B-B14F-4D97-AF65-F5344CB8AC3E}">
        <p14:creationId xmlns:p14="http://schemas.microsoft.com/office/powerpoint/2010/main" val="24465531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E251A-D506-CEAE-4A28-F52F7089B98A}"/>
              </a:ext>
            </a:extLst>
          </p:cNvPr>
          <p:cNvSpPr>
            <a:spLocks noGrp="1"/>
          </p:cNvSpPr>
          <p:nvPr>
            <p:ph type="title"/>
          </p:nvPr>
        </p:nvSpPr>
        <p:spPr>
          <a:xfrm>
            <a:off x="0" y="1202892"/>
            <a:ext cx="8610600" cy="1293028"/>
          </a:xfrm>
        </p:spPr>
        <p:txBody>
          <a:bodyPr>
            <a:normAutofit/>
          </a:bodyPr>
          <a:lstStyle/>
          <a:p>
            <a:pPr algn="l"/>
            <a:r>
              <a:rPr lang="en-IN" sz="2800" b="1" dirty="0"/>
              <a:t>Explore page:</a:t>
            </a:r>
          </a:p>
        </p:txBody>
      </p:sp>
      <p:pic>
        <p:nvPicPr>
          <p:cNvPr id="3" name="Picture 2">
            <a:extLst>
              <a:ext uri="{FF2B5EF4-FFF2-40B4-BE49-F238E27FC236}">
                <a16:creationId xmlns:a16="http://schemas.microsoft.com/office/drawing/2014/main" id="{9449D251-4122-7A26-069C-2166F66856B1}"/>
              </a:ext>
            </a:extLst>
          </p:cNvPr>
          <p:cNvPicPr>
            <a:picLocks noChangeAspect="1"/>
          </p:cNvPicPr>
          <p:nvPr/>
        </p:nvPicPr>
        <p:blipFill>
          <a:blip r:embed="rId2"/>
          <a:stretch>
            <a:fillRect/>
          </a:stretch>
        </p:blipFill>
        <p:spPr>
          <a:xfrm rot="16200000">
            <a:off x="3414450" y="1948823"/>
            <a:ext cx="5363100" cy="4018620"/>
          </a:xfrm>
          <a:prstGeom prst="rect">
            <a:avLst/>
          </a:prstGeom>
        </p:spPr>
      </p:pic>
    </p:spTree>
    <p:extLst>
      <p:ext uri="{BB962C8B-B14F-4D97-AF65-F5344CB8AC3E}">
        <p14:creationId xmlns:p14="http://schemas.microsoft.com/office/powerpoint/2010/main" val="4178626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D40C2-63D1-697A-E6BD-7F471C679D90}"/>
              </a:ext>
            </a:extLst>
          </p:cNvPr>
          <p:cNvSpPr>
            <a:spLocks noGrp="1"/>
          </p:cNvSpPr>
          <p:nvPr>
            <p:ph type="title"/>
          </p:nvPr>
        </p:nvSpPr>
        <p:spPr>
          <a:xfrm>
            <a:off x="117651" y="1187288"/>
            <a:ext cx="8610600" cy="1293028"/>
          </a:xfrm>
        </p:spPr>
        <p:txBody>
          <a:bodyPr>
            <a:normAutofit/>
          </a:bodyPr>
          <a:lstStyle/>
          <a:p>
            <a:pPr algn="l"/>
            <a:r>
              <a:rPr lang="en-IN" sz="2800" b="1" dirty="0"/>
              <a:t>Rooms page:</a:t>
            </a:r>
          </a:p>
        </p:txBody>
      </p:sp>
      <p:pic>
        <p:nvPicPr>
          <p:cNvPr id="3" name="Picture 2">
            <a:extLst>
              <a:ext uri="{FF2B5EF4-FFF2-40B4-BE49-F238E27FC236}">
                <a16:creationId xmlns:a16="http://schemas.microsoft.com/office/drawing/2014/main" id="{6A415B22-2B20-5D84-2652-4799B8DB5D89}"/>
              </a:ext>
            </a:extLst>
          </p:cNvPr>
          <p:cNvPicPr>
            <a:picLocks noChangeAspect="1"/>
          </p:cNvPicPr>
          <p:nvPr/>
        </p:nvPicPr>
        <p:blipFill>
          <a:blip r:embed="rId2"/>
          <a:stretch>
            <a:fillRect/>
          </a:stretch>
        </p:blipFill>
        <p:spPr>
          <a:xfrm rot="16200000">
            <a:off x="2898124" y="2158846"/>
            <a:ext cx="5398493" cy="3630966"/>
          </a:xfrm>
          <a:prstGeom prst="rect">
            <a:avLst/>
          </a:prstGeom>
        </p:spPr>
      </p:pic>
    </p:spTree>
    <p:extLst>
      <p:ext uri="{BB962C8B-B14F-4D97-AF65-F5344CB8AC3E}">
        <p14:creationId xmlns:p14="http://schemas.microsoft.com/office/powerpoint/2010/main" val="2340609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FA551-8FAC-E319-9E08-0E8912D1B86F}"/>
              </a:ext>
            </a:extLst>
          </p:cNvPr>
          <p:cNvSpPr>
            <a:spLocks noGrp="1"/>
          </p:cNvSpPr>
          <p:nvPr>
            <p:ph type="title"/>
          </p:nvPr>
        </p:nvSpPr>
        <p:spPr>
          <a:xfrm>
            <a:off x="97020" y="1254674"/>
            <a:ext cx="8610600" cy="1293028"/>
          </a:xfrm>
        </p:spPr>
        <p:txBody>
          <a:bodyPr>
            <a:normAutofit/>
          </a:bodyPr>
          <a:lstStyle/>
          <a:p>
            <a:pPr algn="l"/>
            <a:r>
              <a:rPr lang="en-IN" sz="2800" b="1" dirty="0"/>
              <a:t>Booking page:</a:t>
            </a:r>
          </a:p>
        </p:txBody>
      </p:sp>
      <p:pic>
        <p:nvPicPr>
          <p:cNvPr id="3" name="Picture 2">
            <a:extLst>
              <a:ext uri="{FF2B5EF4-FFF2-40B4-BE49-F238E27FC236}">
                <a16:creationId xmlns:a16="http://schemas.microsoft.com/office/drawing/2014/main" id="{3C02E660-48A0-5554-D447-73C105CA854D}"/>
              </a:ext>
            </a:extLst>
          </p:cNvPr>
          <p:cNvPicPr>
            <a:picLocks noChangeAspect="1"/>
          </p:cNvPicPr>
          <p:nvPr/>
        </p:nvPicPr>
        <p:blipFill>
          <a:blip r:embed="rId2"/>
          <a:stretch>
            <a:fillRect/>
          </a:stretch>
        </p:blipFill>
        <p:spPr>
          <a:xfrm rot="16200000">
            <a:off x="3508224" y="2184816"/>
            <a:ext cx="5175551" cy="3632445"/>
          </a:xfrm>
          <a:prstGeom prst="rect">
            <a:avLst/>
          </a:prstGeom>
        </p:spPr>
      </p:pic>
    </p:spTree>
    <p:extLst>
      <p:ext uri="{BB962C8B-B14F-4D97-AF65-F5344CB8AC3E}">
        <p14:creationId xmlns:p14="http://schemas.microsoft.com/office/powerpoint/2010/main" val="359526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F8F92-1B21-D5D3-113E-0492C3E34E7C}"/>
              </a:ext>
            </a:extLst>
          </p:cNvPr>
          <p:cNvSpPr>
            <a:spLocks noGrp="1"/>
          </p:cNvSpPr>
          <p:nvPr>
            <p:ph type="title"/>
          </p:nvPr>
        </p:nvSpPr>
        <p:spPr>
          <a:xfrm>
            <a:off x="210316" y="1290907"/>
            <a:ext cx="8610600" cy="1293028"/>
          </a:xfrm>
        </p:spPr>
        <p:txBody>
          <a:bodyPr>
            <a:normAutofit/>
          </a:bodyPr>
          <a:lstStyle/>
          <a:p>
            <a:pPr algn="l"/>
            <a:r>
              <a:rPr lang="en-IN" sz="2800" b="1" dirty="0"/>
              <a:t>Feedback page:</a:t>
            </a:r>
          </a:p>
        </p:txBody>
      </p:sp>
      <p:pic>
        <p:nvPicPr>
          <p:cNvPr id="3" name="Picture 2">
            <a:extLst>
              <a:ext uri="{FF2B5EF4-FFF2-40B4-BE49-F238E27FC236}">
                <a16:creationId xmlns:a16="http://schemas.microsoft.com/office/drawing/2014/main" id="{4434CEFD-91D6-0791-F4BE-C219BB14CDAE}"/>
              </a:ext>
            </a:extLst>
          </p:cNvPr>
          <p:cNvPicPr>
            <a:picLocks noChangeAspect="1"/>
          </p:cNvPicPr>
          <p:nvPr/>
        </p:nvPicPr>
        <p:blipFill>
          <a:blip r:embed="rId2"/>
          <a:stretch>
            <a:fillRect/>
          </a:stretch>
        </p:blipFill>
        <p:spPr>
          <a:xfrm rot="16200000">
            <a:off x="3505305" y="2171743"/>
            <a:ext cx="5181390" cy="3716784"/>
          </a:xfrm>
          <a:prstGeom prst="rect">
            <a:avLst/>
          </a:prstGeom>
        </p:spPr>
      </p:pic>
    </p:spTree>
    <p:extLst>
      <p:ext uri="{BB962C8B-B14F-4D97-AF65-F5344CB8AC3E}">
        <p14:creationId xmlns:p14="http://schemas.microsoft.com/office/powerpoint/2010/main" val="17918005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8E82CAA-91E3-47C2-ABBE-A0598A360E31}"/>
              </a:ext>
            </a:extLst>
          </p:cNvPr>
          <p:cNvPicPr>
            <a:picLocks noChangeAspect="1"/>
          </p:cNvPicPr>
          <p:nvPr/>
        </p:nvPicPr>
        <p:blipFill>
          <a:blip r:embed="rId2"/>
          <a:stretch>
            <a:fillRect/>
          </a:stretch>
        </p:blipFill>
        <p:spPr>
          <a:xfrm>
            <a:off x="4115942" y="1166948"/>
            <a:ext cx="3960115" cy="5390606"/>
          </a:xfrm>
          <a:prstGeom prst="rect">
            <a:avLst/>
          </a:prstGeom>
        </p:spPr>
      </p:pic>
      <p:sp>
        <p:nvSpPr>
          <p:cNvPr id="11" name="TextBox 10">
            <a:extLst>
              <a:ext uri="{FF2B5EF4-FFF2-40B4-BE49-F238E27FC236}">
                <a16:creationId xmlns:a16="http://schemas.microsoft.com/office/drawing/2014/main" id="{BD6500DD-5CE4-4349-95A9-BBF5505D53D2}"/>
              </a:ext>
            </a:extLst>
          </p:cNvPr>
          <p:cNvSpPr txBox="1"/>
          <p:nvPr/>
        </p:nvSpPr>
        <p:spPr>
          <a:xfrm>
            <a:off x="69668" y="1523647"/>
            <a:ext cx="6096000" cy="523220"/>
          </a:xfrm>
          <a:prstGeom prst="rect">
            <a:avLst/>
          </a:prstGeom>
          <a:noFill/>
        </p:spPr>
        <p:txBody>
          <a:bodyPr wrap="square">
            <a:spAutoFit/>
          </a:bodyPr>
          <a:lstStyle/>
          <a:p>
            <a:r>
              <a:rPr lang="en-IN" sz="2800" b="1" cap="all" dirty="0">
                <a:solidFill>
                  <a:prstClr val="white"/>
                </a:solidFill>
                <a:latin typeface="Century Gothic" panose="020B0502020202020204"/>
                <a:ea typeface="+mj-ea"/>
                <a:cs typeface="+mj-cs"/>
              </a:rPr>
              <a:t>Admin login</a:t>
            </a:r>
            <a:r>
              <a:rPr kumimoji="0" lang="en-IN" sz="2800" b="1" i="0" u="none" strike="noStrike" kern="1200" cap="all" spc="0" normalizeH="0" baseline="0" noProof="0" dirty="0">
                <a:ln>
                  <a:noFill/>
                </a:ln>
                <a:solidFill>
                  <a:prstClr val="white"/>
                </a:solidFill>
                <a:effectLst/>
                <a:uLnTx/>
                <a:uFillTx/>
                <a:latin typeface="Century Gothic" panose="020B0502020202020204"/>
                <a:ea typeface="+mj-ea"/>
                <a:cs typeface="+mj-cs"/>
              </a:rPr>
              <a:t> page:</a:t>
            </a:r>
            <a:endParaRPr lang="en-IN" dirty="0"/>
          </a:p>
        </p:txBody>
      </p:sp>
    </p:spTree>
    <p:extLst>
      <p:ext uri="{BB962C8B-B14F-4D97-AF65-F5344CB8AC3E}">
        <p14:creationId xmlns:p14="http://schemas.microsoft.com/office/powerpoint/2010/main" val="37956255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BD6500DD-5CE4-4349-95A9-BBF5505D53D2}"/>
              </a:ext>
            </a:extLst>
          </p:cNvPr>
          <p:cNvSpPr txBox="1"/>
          <p:nvPr/>
        </p:nvSpPr>
        <p:spPr>
          <a:xfrm>
            <a:off x="69667" y="1523647"/>
            <a:ext cx="7663543" cy="523220"/>
          </a:xfrm>
          <a:prstGeom prst="rect">
            <a:avLst/>
          </a:prstGeom>
          <a:noFill/>
        </p:spPr>
        <p:txBody>
          <a:bodyPr wrap="square">
            <a:spAutoFit/>
          </a:bodyPr>
          <a:lstStyle/>
          <a:p>
            <a:r>
              <a:rPr lang="en-IN" sz="2800" b="1" cap="all" dirty="0">
                <a:solidFill>
                  <a:prstClr val="white"/>
                </a:solidFill>
                <a:latin typeface="Century Gothic" panose="020B0502020202020204"/>
                <a:ea typeface="+mj-ea"/>
                <a:cs typeface="+mj-cs"/>
              </a:rPr>
              <a:t>Reservation details</a:t>
            </a:r>
            <a:r>
              <a:rPr kumimoji="0" lang="en-IN" sz="2800" b="1" i="0" u="none" strike="noStrike" kern="1200" cap="all" spc="0" normalizeH="0" baseline="0" noProof="0" dirty="0">
                <a:ln>
                  <a:noFill/>
                </a:ln>
                <a:solidFill>
                  <a:prstClr val="white"/>
                </a:solidFill>
                <a:effectLst/>
                <a:uLnTx/>
                <a:uFillTx/>
                <a:latin typeface="Century Gothic" panose="020B0502020202020204"/>
                <a:ea typeface="+mj-ea"/>
                <a:cs typeface="+mj-cs"/>
              </a:rPr>
              <a:t> page: (Admin side) </a:t>
            </a:r>
            <a:endParaRPr lang="en-IN" dirty="0"/>
          </a:p>
        </p:txBody>
      </p:sp>
      <p:pic>
        <p:nvPicPr>
          <p:cNvPr id="3" name="Picture 2">
            <a:extLst>
              <a:ext uri="{FF2B5EF4-FFF2-40B4-BE49-F238E27FC236}">
                <a16:creationId xmlns:a16="http://schemas.microsoft.com/office/drawing/2014/main" id="{0368F4C5-DC57-4F78-82A0-DE111F369DC5}"/>
              </a:ext>
            </a:extLst>
          </p:cNvPr>
          <p:cNvPicPr>
            <a:picLocks noChangeAspect="1"/>
          </p:cNvPicPr>
          <p:nvPr/>
        </p:nvPicPr>
        <p:blipFill>
          <a:blip r:embed="rId2"/>
          <a:stretch>
            <a:fillRect/>
          </a:stretch>
        </p:blipFill>
        <p:spPr>
          <a:xfrm>
            <a:off x="2643527" y="2326142"/>
            <a:ext cx="6904945" cy="3856944"/>
          </a:xfrm>
          <a:prstGeom prst="rect">
            <a:avLst/>
          </a:prstGeom>
        </p:spPr>
      </p:pic>
    </p:spTree>
    <p:extLst>
      <p:ext uri="{BB962C8B-B14F-4D97-AF65-F5344CB8AC3E}">
        <p14:creationId xmlns:p14="http://schemas.microsoft.com/office/powerpoint/2010/main" val="3366511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25852-C87A-DBCF-749B-79DEAE7E4F71}"/>
              </a:ext>
            </a:extLst>
          </p:cNvPr>
          <p:cNvSpPr>
            <a:spLocks noGrp="1"/>
          </p:cNvSpPr>
          <p:nvPr>
            <p:ph type="title"/>
          </p:nvPr>
        </p:nvSpPr>
        <p:spPr>
          <a:xfrm>
            <a:off x="121138" y="584619"/>
            <a:ext cx="8610600" cy="1293028"/>
          </a:xfrm>
        </p:spPr>
        <p:txBody>
          <a:bodyPr>
            <a:normAutofit/>
          </a:bodyPr>
          <a:lstStyle/>
          <a:p>
            <a:pPr algn="l"/>
            <a:r>
              <a:rPr lang="en-IN" sz="3200" b="1" dirty="0"/>
              <a:t>Home page:</a:t>
            </a:r>
          </a:p>
        </p:txBody>
      </p:sp>
      <p:pic>
        <p:nvPicPr>
          <p:cNvPr id="5" name="Picture 4">
            <a:extLst>
              <a:ext uri="{FF2B5EF4-FFF2-40B4-BE49-F238E27FC236}">
                <a16:creationId xmlns:a16="http://schemas.microsoft.com/office/drawing/2014/main" id="{9C187E20-CE7B-0BAD-A47E-2C49A9E5A276}"/>
              </a:ext>
            </a:extLst>
          </p:cNvPr>
          <p:cNvPicPr>
            <a:picLocks noChangeAspect="1"/>
          </p:cNvPicPr>
          <p:nvPr/>
        </p:nvPicPr>
        <p:blipFill>
          <a:blip r:embed="rId2"/>
          <a:stretch>
            <a:fillRect/>
          </a:stretch>
        </p:blipFill>
        <p:spPr>
          <a:xfrm>
            <a:off x="2084753" y="1505805"/>
            <a:ext cx="9153769" cy="5148994"/>
          </a:xfrm>
          <a:prstGeom prst="rect">
            <a:avLst/>
          </a:prstGeom>
        </p:spPr>
      </p:pic>
    </p:spTree>
    <p:extLst>
      <p:ext uri="{BB962C8B-B14F-4D97-AF65-F5344CB8AC3E}">
        <p14:creationId xmlns:p14="http://schemas.microsoft.com/office/powerpoint/2010/main" val="6979551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25852-C87A-DBCF-749B-79DEAE7E4F71}"/>
              </a:ext>
            </a:extLst>
          </p:cNvPr>
          <p:cNvSpPr>
            <a:spLocks noGrp="1"/>
          </p:cNvSpPr>
          <p:nvPr>
            <p:ph type="title"/>
          </p:nvPr>
        </p:nvSpPr>
        <p:spPr>
          <a:xfrm>
            <a:off x="152400" y="537727"/>
            <a:ext cx="8610600" cy="1293028"/>
          </a:xfrm>
        </p:spPr>
        <p:txBody>
          <a:bodyPr>
            <a:normAutofit/>
          </a:bodyPr>
          <a:lstStyle/>
          <a:p>
            <a:pPr algn="l"/>
            <a:r>
              <a:rPr lang="en-IN" sz="3200" b="1" dirty="0"/>
              <a:t>Explore page:</a:t>
            </a:r>
          </a:p>
        </p:txBody>
      </p:sp>
      <p:pic>
        <p:nvPicPr>
          <p:cNvPr id="5" name="Picture 4">
            <a:extLst>
              <a:ext uri="{FF2B5EF4-FFF2-40B4-BE49-F238E27FC236}">
                <a16:creationId xmlns:a16="http://schemas.microsoft.com/office/drawing/2014/main" id="{8C533A8A-A6CF-D8C8-4428-7EFF39696C91}"/>
              </a:ext>
            </a:extLst>
          </p:cNvPr>
          <p:cNvPicPr>
            <a:picLocks noChangeAspect="1"/>
          </p:cNvPicPr>
          <p:nvPr/>
        </p:nvPicPr>
        <p:blipFill>
          <a:blip r:embed="rId2"/>
          <a:stretch>
            <a:fillRect/>
          </a:stretch>
        </p:blipFill>
        <p:spPr>
          <a:xfrm>
            <a:off x="2397369" y="1409944"/>
            <a:ext cx="9296400" cy="5229224"/>
          </a:xfrm>
          <a:prstGeom prst="rect">
            <a:avLst/>
          </a:prstGeom>
        </p:spPr>
      </p:pic>
    </p:spTree>
    <p:extLst>
      <p:ext uri="{BB962C8B-B14F-4D97-AF65-F5344CB8AC3E}">
        <p14:creationId xmlns:p14="http://schemas.microsoft.com/office/powerpoint/2010/main" val="4379908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25852-C87A-DBCF-749B-79DEAE7E4F71}"/>
              </a:ext>
            </a:extLst>
          </p:cNvPr>
          <p:cNvSpPr>
            <a:spLocks noGrp="1"/>
          </p:cNvSpPr>
          <p:nvPr>
            <p:ph type="title"/>
          </p:nvPr>
        </p:nvSpPr>
        <p:spPr>
          <a:xfrm>
            <a:off x="394676" y="951942"/>
            <a:ext cx="8610600" cy="1293028"/>
          </a:xfrm>
        </p:spPr>
        <p:txBody>
          <a:bodyPr>
            <a:normAutofit/>
          </a:bodyPr>
          <a:lstStyle/>
          <a:p>
            <a:pPr algn="l"/>
            <a:r>
              <a:rPr lang="en-IN" sz="3200" b="1" dirty="0"/>
              <a:t>Rooms page:</a:t>
            </a:r>
          </a:p>
        </p:txBody>
      </p:sp>
      <p:pic>
        <p:nvPicPr>
          <p:cNvPr id="7" name="Picture 6">
            <a:extLst>
              <a:ext uri="{FF2B5EF4-FFF2-40B4-BE49-F238E27FC236}">
                <a16:creationId xmlns:a16="http://schemas.microsoft.com/office/drawing/2014/main" id="{151DD629-5431-D0C3-B7FC-01E9381001BF}"/>
              </a:ext>
            </a:extLst>
          </p:cNvPr>
          <p:cNvPicPr>
            <a:picLocks noChangeAspect="1"/>
          </p:cNvPicPr>
          <p:nvPr/>
        </p:nvPicPr>
        <p:blipFill>
          <a:blip r:embed="rId2"/>
          <a:stretch>
            <a:fillRect/>
          </a:stretch>
        </p:blipFill>
        <p:spPr>
          <a:xfrm>
            <a:off x="1385059" y="1867876"/>
            <a:ext cx="10533402" cy="4740031"/>
          </a:xfrm>
          <a:prstGeom prst="rect">
            <a:avLst/>
          </a:prstGeom>
        </p:spPr>
      </p:pic>
    </p:spTree>
    <p:extLst>
      <p:ext uri="{BB962C8B-B14F-4D97-AF65-F5344CB8AC3E}">
        <p14:creationId xmlns:p14="http://schemas.microsoft.com/office/powerpoint/2010/main" val="41556400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25852-C87A-DBCF-749B-79DEAE7E4F71}"/>
              </a:ext>
            </a:extLst>
          </p:cNvPr>
          <p:cNvSpPr>
            <a:spLocks noGrp="1"/>
          </p:cNvSpPr>
          <p:nvPr>
            <p:ph type="title"/>
          </p:nvPr>
        </p:nvSpPr>
        <p:spPr>
          <a:xfrm>
            <a:off x="254000" y="600250"/>
            <a:ext cx="8610600" cy="1293028"/>
          </a:xfrm>
        </p:spPr>
        <p:txBody>
          <a:bodyPr>
            <a:normAutofit/>
          </a:bodyPr>
          <a:lstStyle/>
          <a:p>
            <a:pPr algn="l"/>
            <a:r>
              <a:rPr lang="en-IN" sz="3200" b="1" dirty="0"/>
              <a:t>Booking page:</a:t>
            </a:r>
          </a:p>
        </p:txBody>
      </p:sp>
      <p:pic>
        <p:nvPicPr>
          <p:cNvPr id="5" name="Picture 4">
            <a:extLst>
              <a:ext uri="{FF2B5EF4-FFF2-40B4-BE49-F238E27FC236}">
                <a16:creationId xmlns:a16="http://schemas.microsoft.com/office/drawing/2014/main" id="{44A79FCC-35AF-C2F5-86AD-652F8E7F9B63}"/>
              </a:ext>
            </a:extLst>
          </p:cNvPr>
          <p:cNvPicPr>
            <a:picLocks noChangeAspect="1"/>
          </p:cNvPicPr>
          <p:nvPr/>
        </p:nvPicPr>
        <p:blipFill>
          <a:blip r:embed="rId2"/>
          <a:stretch>
            <a:fillRect/>
          </a:stretch>
        </p:blipFill>
        <p:spPr>
          <a:xfrm>
            <a:off x="2266460" y="1469292"/>
            <a:ext cx="8843543" cy="4974492"/>
          </a:xfrm>
          <a:prstGeom prst="rect">
            <a:avLst/>
          </a:prstGeom>
        </p:spPr>
      </p:pic>
    </p:spTree>
    <p:extLst>
      <p:ext uri="{BB962C8B-B14F-4D97-AF65-F5344CB8AC3E}">
        <p14:creationId xmlns:p14="http://schemas.microsoft.com/office/powerpoint/2010/main" val="24881672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151C7-7D92-4892-BDB4-5F716552627A}"/>
              </a:ext>
            </a:extLst>
          </p:cNvPr>
          <p:cNvSpPr>
            <a:spLocks noGrp="1"/>
          </p:cNvSpPr>
          <p:nvPr>
            <p:ph type="title"/>
          </p:nvPr>
        </p:nvSpPr>
        <p:spPr>
          <a:xfrm>
            <a:off x="-258305" y="1805869"/>
            <a:ext cx="8610600" cy="896270"/>
          </a:xfrm>
        </p:spPr>
        <p:txBody>
          <a:bodyPr>
            <a:normAutofit/>
          </a:bodyPr>
          <a:lstStyle/>
          <a:p>
            <a:pPr algn="l"/>
            <a:r>
              <a:rPr lang="en-IN" sz="2800" b="1" dirty="0"/>
              <a:t>    Abstract </a:t>
            </a:r>
          </a:p>
        </p:txBody>
      </p:sp>
      <p:sp>
        <p:nvSpPr>
          <p:cNvPr id="3" name="Content Placeholder 2">
            <a:extLst>
              <a:ext uri="{FF2B5EF4-FFF2-40B4-BE49-F238E27FC236}">
                <a16:creationId xmlns:a16="http://schemas.microsoft.com/office/drawing/2014/main" id="{51BBC526-7E99-4CA6-B4A5-F6E786529776}"/>
              </a:ext>
            </a:extLst>
          </p:cNvPr>
          <p:cNvSpPr>
            <a:spLocks noGrp="1"/>
          </p:cNvSpPr>
          <p:nvPr>
            <p:ph idx="1"/>
          </p:nvPr>
        </p:nvSpPr>
        <p:spPr>
          <a:xfrm>
            <a:off x="468823" y="2702139"/>
            <a:ext cx="11254353" cy="2110083"/>
          </a:xfrm>
        </p:spPr>
        <p:txBody>
          <a:bodyPr>
            <a:normAutofit fontScale="92500" lnSpcReduction="10000"/>
          </a:bodyPr>
          <a:lstStyle/>
          <a:p>
            <a:pPr marL="0" indent="0" algn="just">
              <a:lnSpc>
                <a:spcPct val="150000"/>
              </a:lnSpc>
              <a:buNone/>
            </a:pPr>
            <a:r>
              <a:rPr lang="en-US" sz="2000" dirty="0"/>
              <a:t>This Project aims at creating an Hotel Reservation that can be used by customers to reserve hotel rooms. Users can view rooms and facilities. Users can register by giving minimum information and reserve a room. The administrator will know the details of daily reservation done by users. Purpose of making such application is to make people’s work quicker and save time of users and save paper work.</a:t>
            </a:r>
            <a:endParaRPr lang="en-IN" sz="2000" dirty="0"/>
          </a:p>
        </p:txBody>
      </p:sp>
    </p:spTree>
    <p:extLst>
      <p:ext uri="{BB962C8B-B14F-4D97-AF65-F5344CB8AC3E}">
        <p14:creationId xmlns:p14="http://schemas.microsoft.com/office/powerpoint/2010/main" val="34105970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25852-C87A-DBCF-749B-79DEAE7E4F71}"/>
              </a:ext>
            </a:extLst>
          </p:cNvPr>
          <p:cNvSpPr>
            <a:spLocks noGrp="1"/>
          </p:cNvSpPr>
          <p:nvPr>
            <p:ph type="title"/>
          </p:nvPr>
        </p:nvSpPr>
        <p:spPr>
          <a:xfrm>
            <a:off x="0" y="248558"/>
            <a:ext cx="8610600" cy="1293028"/>
          </a:xfrm>
        </p:spPr>
        <p:txBody>
          <a:bodyPr/>
          <a:lstStyle/>
          <a:p>
            <a:pPr algn="l"/>
            <a:r>
              <a:rPr lang="en-IN" sz="3200" b="1" dirty="0"/>
              <a:t>Feedback page</a:t>
            </a:r>
            <a:r>
              <a:rPr lang="en-IN" dirty="0"/>
              <a:t>:</a:t>
            </a:r>
          </a:p>
        </p:txBody>
      </p:sp>
      <p:pic>
        <p:nvPicPr>
          <p:cNvPr id="5" name="Picture 4">
            <a:extLst>
              <a:ext uri="{FF2B5EF4-FFF2-40B4-BE49-F238E27FC236}">
                <a16:creationId xmlns:a16="http://schemas.microsoft.com/office/drawing/2014/main" id="{F37C1705-3B2B-0EE6-5412-3829928CF376}"/>
              </a:ext>
            </a:extLst>
          </p:cNvPr>
          <p:cNvPicPr>
            <a:picLocks noChangeAspect="1"/>
          </p:cNvPicPr>
          <p:nvPr/>
        </p:nvPicPr>
        <p:blipFill>
          <a:blip r:embed="rId2"/>
          <a:stretch>
            <a:fillRect/>
          </a:stretch>
        </p:blipFill>
        <p:spPr>
          <a:xfrm>
            <a:off x="2101905" y="1141046"/>
            <a:ext cx="9843910" cy="5537199"/>
          </a:xfrm>
          <a:prstGeom prst="rect">
            <a:avLst/>
          </a:prstGeom>
        </p:spPr>
      </p:pic>
    </p:spTree>
    <p:extLst>
      <p:ext uri="{BB962C8B-B14F-4D97-AF65-F5344CB8AC3E}">
        <p14:creationId xmlns:p14="http://schemas.microsoft.com/office/powerpoint/2010/main" val="709173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25852-C87A-DBCF-749B-79DEAE7E4F71}"/>
              </a:ext>
            </a:extLst>
          </p:cNvPr>
          <p:cNvSpPr>
            <a:spLocks noGrp="1"/>
          </p:cNvSpPr>
          <p:nvPr>
            <p:ph type="title"/>
          </p:nvPr>
        </p:nvSpPr>
        <p:spPr>
          <a:xfrm>
            <a:off x="127255" y="311897"/>
            <a:ext cx="8610600" cy="1293028"/>
          </a:xfrm>
        </p:spPr>
        <p:txBody>
          <a:bodyPr>
            <a:normAutofit/>
          </a:bodyPr>
          <a:lstStyle/>
          <a:p>
            <a:pPr algn="l"/>
            <a:r>
              <a:rPr lang="en-IN" sz="3200" b="1" dirty="0"/>
              <a:t>Conclude page:</a:t>
            </a:r>
          </a:p>
        </p:txBody>
      </p:sp>
      <p:pic>
        <p:nvPicPr>
          <p:cNvPr id="4" name="Picture 3">
            <a:extLst>
              <a:ext uri="{FF2B5EF4-FFF2-40B4-BE49-F238E27FC236}">
                <a16:creationId xmlns:a16="http://schemas.microsoft.com/office/drawing/2014/main" id="{7C0B5456-727B-2311-9D97-0432372F3C2A}"/>
              </a:ext>
            </a:extLst>
          </p:cNvPr>
          <p:cNvPicPr>
            <a:picLocks noChangeAspect="1"/>
          </p:cNvPicPr>
          <p:nvPr/>
        </p:nvPicPr>
        <p:blipFill>
          <a:blip r:embed="rId2"/>
          <a:stretch>
            <a:fillRect/>
          </a:stretch>
        </p:blipFill>
        <p:spPr>
          <a:xfrm>
            <a:off x="1949836" y="1138601"/>
            <a:ext cx="9913381" cy="5576276"/>
          </a:xfrm>
          <a:prstGeom prst="rect">
            <a:avLst/>
          </a:prstGeom>
        </p:spPr>
      </p:pic>
    </p:spTree>
    <p:extLst>
      <p:ext uri="{BB962C8B-B14F-4D97-AF65-F5344CB8AC3E}">
        <p14:creationId xmlns:p14="http://schemas.microsoft.com/office/powerpoint/2010/main" val="38668597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25852-C87A-DBCF-749B-79DEAE7E4F71}"/>
              </a:ext>
            </a:extLst>
          </p:cNvPr>
          <p:cNvSpPr>
            <a:spLocks noGrp="1"/>
          </p:cNvSpPr>
          <p:nvPr>
            <p:ph type="title"/>
          </p:nvPr>
        </p:nvSpPr>
        <p:spPr>
          <a:xfrm>
            <a:off x="121138" y="404865"/>
            <a:ext cx="8610600" cy="1293028"/>
          </a:xfrm>
        </p:spPr>
        <p:txBody>
          <a:bodyPr>
            <a:normAutofit/>
          </a:bodyPr>
          <a:lstStyle/>
          <a:p>
            <a:pPr algn="l"/>
            <a:r>
              <a:rPr lang="en-IN" sz="3200" b="1" dirty="0"/>
              <a:t>Admin page:</a:t>
            </a:r>
          </a:p>
        </p:txBody>
      </p:sp>
      <p:pic>
        <p:nvPicPr>
          <p:cNvPr id="5" name="Picture 4">
            <a:extLst>
              <a:ext uri="{FF2B5EF4-FFF2-40B4-BE49-F238E27FC236}">
                <a16:creationId xmlns:a16="http://schemas.microsoft.com/office/drawing/2014/main" id="{4171CA73-F675-D896-9DE2-D30180A85966}"/>
              </a:ext>
            </a:extLst>
          </p:cNvPr>
          <p:cNvPicPr>
            <a:picLocks noChangeAspect="1"/>
          </p:cNvPicPr>
          <p:nvPr/>
        </p:nvPicPr>
        <p:blipFill>
          <a:blip r:embed="rId2"/>
          <a:stretch>
            <a:fillRect/>
          </a:stretch>
        </p:blipFill>
        <p:spPr>
          <a:xfrm>
            <a:off x="2188308" y="1278025"/>
            <a:ext cx="9327227" cy="5246564"/>
          </a:xfrm>
          <a:prstGeom prst="rect">
            <a:avLst/>
          </a:prstGeom>
        </p:spPr>
      </p:pic>
    </p:spTree>
    <p:extLst>
      <p:ext uri="{BB962C8B-B14F-4D97-AF65-F5344CB8AC3E}">
        <p14:creationId xmlns:p14="http://schemas.microsoft.com/office/powerpoint/2010/main" val="27294493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E0FD7-ACCD-1158-E9BF-9347F2C4D1D1}"/>
              </a:ext>
            </a:extLst>
          </p:cNvPr>
          <p:cNvSpPr>
            <a:spLocks noGrp="1"/>
          </p:cNvSpPr>
          <p:nvPr>
            <p:ph type="title"/>
          </p:nvPr>
        </p:nvSpPr>
        <p:spPr>
          <a:xfrm>
            <a:off x="207108" y="522096"/>
            <a:ext cx="8610600" cy="1293028"/>
          </a:xfrm>
        </p:spPr>
        <p:txBody>
          <a:bodyPr>
            <a:normAutofit/>
          </a:bodyPr>
          <a:lstStyle/>
          <a:p>
            <a:r>
              <a:rPr lang="en-IN" sz="3200" b="1" cap="all" dirty="0">
                <a:solidFill>
                  <a:prstClr val="white"/>
                </a:solidFill>
                <a:latin typeface="Century Gothic" panose="020B0502020202020204"/>
                <a:ea typeface="+mj-ea"/>
                <a:cs typeface="+mj-cs"/>
              </a:rPr>
              <a:t>Reservation details</a:t>
            </a:r>
            <a:r>
              <a:rPr kumimoji="0" lang="en-IN" sz="3200" b="1" i="0" u="none" strike="noStrike" kern="1200" cap="all" spc="0" normalizeH="0" baseline="0" noProof="0" dirty="0">
                <a:ln>
                  <a:noFill/>
                </a:ln>
                <a:solidFill>
                  <a:prstClr val="white"/>
                </a:solidFill>
                <a:effectLst/>
                <a:uLnTx/>
                <a:uFillTx/>
                <a:latin typeface="Century Gothic" panose="020B0502020202020204"/>
                <a:ea typeface="+mj-ea"/>
                <a:cs typeface="+mj-cs"/>
              </a:rPr>
              <a:t> page: (Admin side) </a:t>
            </a:r>
            <a:br>
              <a:rPr lang="en-IN" sz="1400" dirty="0"/>
            </a:br>
            <a:endParaRPr lang="en-IN" sz="3200" b="1" dirty="0"/>
          </a:p>
        </p:txBody>
      </p:sp>
      <p:pic>
        <p:nvPicPr>
          <p:cNvPr id="4" name="Picture 3">
            <a:extLst>
              <a:ext uri="{FF2B5EF4-FFF2-40B4-BE49-F238E27FC236}">
                <a16:creationId xmlns:a16="http://schemas.microsoft.com/office/drawing/2014/main" id="{286F7B94-4625-5E4F-4D94-425649C14F48}"/>
              </a:ext>
            </a:extLst>
          </p:cNvPr>
          <p:cNvPicPr>
            <a:picLocks noChangeAspect="1"/>
          </p:cNvPicPr>
          <p:nvPr/>
        </p:nvPicPr>
        <p:blipFill>
          <a:blip r:embed="rId2"/>
          <a:stretch>
            <a:fillRect/>
          </a:stretch>
        </p:blipFill>
        <p:spPr>
          <a:xfrm>
            <a:off x="1946031" y="1225061"/>
            <a:ext cx="9722338" cy="5468814"/>
          </a:xfrm>
          <a:prstGeom prst="rect">
            <a:avLst/>
          </a:prstGeom>
        </p:spPr>
      </p:pic>
    </p:spTree>
    <p:extLst>
      <p:ext uri="{BB962C8B-B14F-4D97-AF65-F5344CB8AC3E}">
        <p14:creationId xmlns:p14="http://schemas.microsoft.com/office/powerpoint/2010/main" val="33356954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E436E1-B119-4435-B681-C4DF396374DC}"/>
              </a:ext>
            </a:extLst>
          </p:cNvPr>
          <p:cNvSpPr/>
          <p:nvPr/>
        </p:nvSpPr>
        <p:spPr>
          <a:xfrm>
            <a:off x="3257384" y="2530502"/>
            <a:ext cx="5677231" cy="179699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5400" dirty="0">
                <a:latin typeface="Arial Black" panose="020B0A04020102020204" pitchFamily="34" charset="0"/>
              </a:rPr>
              <a:t>| Thank</a:t>
            </a:r>
            <a:r>
              <a:rPr lang="en-IN" sz="4400" dirty="0">
                <a:latin typeface="Arial Black" panose="020B0A04020102020204" pitchFamily="34" charset="0"/>
              </a:rPr>
              <a:t> </a:t>
            </a:r>
            <a:r>
              <a:rPr lang="en-IN" sz="5400" dirty="0">
                <a:latin typeface="Arial Black" panose="020B0A04020102020204" pitchFamily="34" charset="0"/>
              </a:rPr>
              <a:t>You</a:t>
            </a:r>
            <a:r>
              <a:rPr lang="en-IN" sz="4400" dirty="0">
                <a:latin typeface="Arial Black" panose="020B0A04020102020204" pitchFamily="34" charset="0"/>
              </a:rPr>
              <a:t> </a:t>
            </a:r>
            <a:r>
              <a:rPr lang="en-IN" sz="5400" dirty="0">
                <a:latin typeface="Arial Black" panose="020B0A04020102020204" pitchFamily="34" charset="0"/>
              </a:rPr>
              <a:t>|</a:t>
            </a:r>
          </a:p>
        </p:txBody>
      </p:sp>
    </p:spTree>
    <p:extLst>
      <p:ext uri="{BB962C8B-B14F-4D97-AF65-F5344CB8AC3E}">
        <p14:creationId xmlns:p14="http://schemas.microsoft.com/office/powerpoint/2010/main" val="2564431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5A7A9-843A-4037-9F6B-DD7A6488419B}"/>
              </a:ext>
            </a:extLst>
          </p:cNvPr>
          <p:cNvSpPr>
            <a:spLocks noGrp="1"/>
          </p:cNvSpPr>
          <p:nvPr>
            <p:ph type="title"/>
          </p:nvPr>
        </p:nvSpPr>
        <p:spPr>
          <a:xfrm>
            <a:off x="214393" y="1745109"/>
            <a:ext cx="8610600" cy="715715"/>
          </a:xfrm>
        </p:spPr>
        <p:txBody>
          <a:bodyPr>
            <a:normAutofit/>
          </a:bodyPr>
          <a:lstStyle/>
          <a:p>
            <a:pPr algn="l"/>
            <a:r>
              <a:rPr lang="en-IN" sz="2800" b="1" dirty="0"/>
              <a:t>Existing Systems </a:t>
            </a:r>
          </a:p>
        </p:txBody>
      </p:sp>
      <p:sp>
        <p:nvSpPr>
          <p:cNvPr id="3" name="Content Placeholder 2">
            <a:extLst>
              <a:ext uri="{FF2B5EF4-FFF2-40B4-BE49-F238E27FC236}">
                <a16:creationId xmlns:a16="http://schemas.microsoft.com/office/drawing/2014/main" id="{8E51B790-EF9D-4B31-9555-EDA48948C05F}"/>
              </a:ext>
            </a:extLst>
          </p:cNvPr>
          <p:cNvSpPr>
            <a:spLocks noGrp="1"/>
          </p:cNvSpPr>
          <p:nvPr>
            <p:ph idx="1"/>
          </p:nvPr>
        </p:nvSpPr>
        <p:spPr>
          <a:xfrm>
            <a:off x="685800" y="2460824"/>
            <a:ext cx="10820400" cy="3043867"/>
          </a:xfrm>
        </p:spPr>
        <p:txBody>
          <a:bodyPr/>
          <a:lstStyle/>
          <a:p>
            <a:pPr marL="0" indent="0" algn="just">
              <a:lnSpc>
                <a:spcPct val="150000"/>
              </a:lnSpc>
              <a:buNone/>
            </a:pPr>
            <a:r>
              <a:rPr lang="en-IN" sz="2000" dirty="0"/>
              <a:t>In this existing system the user needs to create an account to reserve a room. Different types of rooms are listed in one page. Facilities provided are mentioned in separate page. Mandatory details are to be given to book a room. 3 types of rooms are available to book. Each room details and facilities are provided in separate pages. Online payment is present by using cards only. Availability of the rooms are mentioned in booking page.</a:t>
            </a:r>
          </a:p>
          <a:p>
            <a:pPr marL="0" indent="0">
              <a:buNone/>
            </a:pPr>
            <a:endParaRPr lang="en-IN" dirty="0"/>
          </a:p>
        </p:txBody>
      </p:sp>
    </p:spTree>
    <p:extLst>
      <p:ext uri="{BB962C8B-B14F-4D97-AF65-F5344CB8AC3E}">
        <p14:creationId xmlns:p14="http://schemas.microsoft.com/office/powerpoint/2010/main" val="4229347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4F9B4-F953-19C3-8CC9-8021DDE73C0E}"/>
              </a:ext>
            </a:extLst>
          </p:cNvPr>
          <p:cNvSpPr>
            <a:spLocks noGrp="1"/>
          </p:cNvSpPr>
          <p:nvPr>
            <p:ph type="title"/>
          </p:nvPr>
        </p:nvSpPr>
        <p:spPr>
          <a:xfrm>
            <a:off x="182105" y="1588499"/>
            <a:ext cx="8610600" cy="682003"/>
          </a:xfrm>
        </p:spPr>
        <p:txBody>
          <a:bodyPr>
            <a:normAutofit/>
          </a:bodyPr>
          <a:lstStyle/>
          <a:p>
            <a:pPr algn="l"/>
            <a:r>
              <a:rPr lang="en-IN" sz="2800" b="1" dirty="0"/>
              <a:t>Drawbacks:</a:t>
            </a:r>
          </a:p>
        </p:txBody>
      </p:sp>
      <p:sp>
        <p:nvSpPr>
          <p:cNvPr id="3" name="Content Placeholder 2">
            <a:extLst>
              <a:ext uri="{FF2B5EF4-FFF2-40B4-BE49-F238E27FC236}">
                <a16:creationId xmlns:a16="http://schemas.microsoft.com/office/drawing/2014/main" id="{3A2370A9-D8BB-F4EC-7380-C7404940A402}"/>
              </a:ext>
            </a:extLst>
          </p:cNvPr>
          <p:cNvSpPr>
            <a:spLocks noGrp="1"/>
          </p:cNvSpPr>
          <p:nvPr>
            <p:ph idx="1"/>
          </p:nvPr>
        </p:nvSpPr>
        <p:spPr>
          <a:xfrm>
            <a:off x="685800" y="2432076"/>
            <a:ext cx="10820400" cy="4024125"/>
          </a:xfrm>
        </p:spPr>
        <p:txBody>
          <a:bodyPr/>
          <a:lstStyle/>
          <a:p>
            <a:pPr>
              <a:lnSpc>
                <a:spcPct val="100000"/>
              </a:lnSpc>
              <a:buFont typeface="Wingdings" panose="05000000000000000000" pitchFamily="2" charset="2"/>
              <a:buChar char="Ø"/>
            </a:pPr>
            <a:r>
              <a:rPr lang="en-IN" sz="2000" dirty="0">
                <a:latin typeface="Arial" panose="020B0604020202020204" pitchFamily="34" charset="0"/>
                <a:cs typeface="Arial" panose="020B0604020202020204" pitchFamily="34" charset="0"/>
              </a:rPr>
              <a:t> Delay</a:t>
            </a:r>
            <a:r>
              <a:rPr lang="en-IN" sz="2000" dirty="0">
                <a:solidFill>
                  <a:schemeClr val="tx1"/>
                </a:solidFill>
                <a:latin typeface="Arial" panose="020B0604020202020204" pitchFamily="34" charset="0"/>
                <a:cs typeface="Arial" panose="020B0604020202020204" pitchFamily="34" charset="0"/>
              </a:rPr>
              <a:t> to Internet connection for cloud based software.</a:t>
            </a:r>
          </a:p>
          <a:p>
            <a:pPr>
              <a:lnSpc>
                <a:spcPct val="100000"/>
              </a:lnSpc>
              <a:buFont typeface="Wingdings" panose="05000000000000000000" pitchFamily="2" charset="2"/>
              <a:buChar char="Ø"/>
            </a:pPr>
            <a:r>
              <a:rPr lang="en-IN" sz="2000" dirty="0">
                <a:solidFill>
                  <a:schemeClr val="tx1"/>
                </a:solidFill>
                <a:latin typeface="Arial" panose="020B0604020202020204" pitchFamily="34" charset="0"/>
                <a:cs typeface="Arial" panose="020B0604020202020204" pitchFamily="34" charset="0"/>
              </a:rPr>
              <a:t> High Risk to cyber-attack.</a:t>
            </a:r>
          </a:p>
          <a:p>
            <a:pPr>
              <a:lnSpc>
                <a:spcPct val="100000"/>
              </a:lnSpc>
              <a:buFont typeface="Wingdings" panose="05000000000000000000" pitchFamily="2" charset="2"/>
              <a:buChar char="Ø"/>
            </a:pPr>
            <a:r>
              <a:rPr lang="en-IN" sz="2000" dirty="0">
                <a:solidFill>
                  <a:schemeClr val="tx1"/>
                </a:solidFill>
                <a:latin typeface="Arial" panose="020B0604020202020204" pitchFamily="34" charset="0"/>
                <a:cs typeface="Arial" panose="020B0604020202020204" pitchFamily="34" charset="0"/>
              </a:rPr>
              <a:t> If some one want to book a room they need compulsory create an account.</a:t>
            </a:r>
          </a:p>
          <a:p>
            <a:pPr>
              <a:lnSpc>
                <a:spcPct val="100000"/>
              </a:lnSpc>
              <a:buFont typeface="Wingdings" panose="05000000000000000000" pitchFamily="2" charset="2"/>
              <a:buChar char="Ø"/>
            </a:pPr>
            <a:r>
              <a:rPr lang="en-IN" sz="2000" dirty="0">
                <a:solidFill>
                  <a:schemeClr val="tx1"/>
                </a:solidFill>
                <a:latin typeface="Arial" panose="020B0604020202020204" pitchFamily="34" charset="0"/>
                <a:cs typeface="Arial" panose="020B0604020202020204" pitchFamily="34" charset="0"/>
              </a:rPr>
              <a:t> There is no surety of availability of rooms.</a:t>
            </a:r>
          </a:p>
          <a:p>
            <a:pPr>
              <a:lnSpc>
                <a:spcPct val="100000"/>
              </a:lnSpc>
              <a:buFont typeface="Wingdings" panose="05000000000000000000" pitchFamily="2" charset="2"/>
              <a:buChar char="Ø"/>
            </a:pPr>
            <a:r>
              <a:rPr lang="en-IN" sz="2000" dirty="0">
                <a:latin typeface="Arial" panose="020B0604020202020204" pitchFamily="34" charset="0"/>
                <a:cs typeface="Arial" panose="020B0604020202020204" pitchFamily="34" charset="0"/>
              </a:rPr>
              <a:t> Less secure webservice.</a:t>
            </a:r>
            <a:endParaRPr lang="en-IN" sz="2000" dirty="0">
              <a:solidFill>
                <a:schemeClr val="tx1"/>
              </a:solidFill>
              <a:latin typeface="Arial" panose="020B0604020202020204" pitchFamily="34" charset="0"/>
              <a:cs typeface="Arial" panose="020B0604020202020204" pitchFamily="34" charset="0"/>
            </a:endParaRPr>
          </a:p>
          <a:p>
            <a:pPr>
              <a:lnSpc>
                <a:spcPct val="100000"/>
              </a:lnSpc>
              <a:buFont typeface="Wingdings" panose="05000000000000000000" pitchFamily="2" charset="2"/>
              <a:buChar char="Ø"/>
            </a:pPr>
            <a:r>
              <a:rPr lang="en-IN" sz="2000" dirty="0">
                <a:solidFill>
                  <a:schemeClr val="tx1"/>
                </a:solidFill>
                <a:latin typeface="Arial" panose="020B0604020202020204" pitchFamily="34" charset="0"/>
                <a:cs typeface="Arial" panose="020B0604020202020204" pitchFamily="34" charset="0"/>
              </a:rPr>
              <a:t> If someone already booked a room and if he want to cancel the room there is no refund option.</a:t>
            </a:r>
          </a:p>
          <a:p>
            <a:pPr>
              <a:lnSpc>
                <a:spcPct val="100000"/>
              </a:lnSpc>
              <a:buFont typeface="Wingdings" panose="05000000000000000000" pitchFamily="2" charset="2"/>
              <a:buChar char="Ø"/>
            </a:pPr>
            <a:r>
              <a:rPr lang="en-IN" sz="2000" dirty="0">
                <a:latin typeface="Arial" panose="020B0604020202020204" pitchFamily="34" charset="0"/>
                <a:cs typeface="Arial" panose="020B0604020202020204" pitchFamily="34" charset="0"/>
              </a:rPr>
              <a:t> No Hotel Customer Service provided.</a:t>
            </a:r>
            <a:endParaRPr lang="en-IN" sz="2000"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dirty="0"/>
          </a:p>
        </p:txBody>
      </p:sp>
    </p:spTree>
    <p:extLst>
      <p:ext uri="{BB962C8B-B14F-4D97-AF65-F5344CB8AC3E}">
        <p14:creationId xmlns:p14="http://schemas.microsoft.com/office/powerpoint/2010/main" val="1793642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250D9-04E6-4C0D-9073-7B3CB9616252}"/>
              </a:ext>
            </a:extLst>
          </p:cNvPr>
          <p:cNvSpPr>
            <a:spLocks noGrp="1"/>
          </p:cNvSpPr>
          <p:nvPr>
            <p:ph type="title"/>
          </p:nvPr>
        </p:nvSpPr>
        <p:spPr>
          <a:xfrm>
            <a:off x="183396" y="1306814"/>
            <a:ext cx="8610600" cy="1293028"/>
          </a:xfrm>
        </p:spPr>
        <p:txBody>
          <a:bodyPr>
            <a:normAutofit/>
          </a:bodyPr>
          <a:lstStyle/>
          <a:p>
            <a:pPr algn="l"/>
            <a:r>
              <a:rPr lang="en-IN" sz="2800" b="1" dirty="0"/>
              <a:t>System we are providing :</a:t>
            </a:r>
          </a:p>
        </p:txBody>
      </p:sp>
      <p:sp>
        <p:nvSpPr>
          <p:cNvPr id="3" name="Content Placeholder 2">
            <a:extLst>
              <a:ext uri="{FF2B5EF4-FFF2-40B4-BE49-F238E27FC236}">
                <a16:creationId xmlns:a16="http://schemas.microsoft.com/office/drawing/2014/main" id="{07C892A7-BD23-460C-B11D-F679AA5025ED}"/>
              </a:ext>
            </a:extLst>
          </p:cNvPr>
          <p:cNvSpPr>
            <a:spLocks noGrp="1"/>
          </p:cNvSpPr>
          <p:nvPr>
            <p:ph idx="1"/>
          </p:nvPr>
        </p:nvSpPr>
        <p:spPr>
          <a:xfrm>
            <a:off x="685800" y="1953328"/>
            <a:ext cx="10820400" cy="4024125"/>
          </a:xfrm>
        </p:spPr>
        <p:txBody>
          <a:bodyPr/>
          <a:lstStyle/>
          <a:p>
            <a:endParaRPr lang="en-IN" dirty="0"/>
          </a:p>
          <a:p>
            <a:pPr marL="0" indent="0" algn="just">
              <a:lnSpc>
                <a:spcPct val="150000"/>
              </a:lnSpc>
              <a:buNone/>
            </a:pPr>
            <a:r>
              <a:rPr lang="en-IN" dirty="0"/>
              <a:t>In our system we provide a home page which is a title page for hotel. Total 6 pages are designed for different sections in this system. Explore page consists of overall facilities provided by the hotel. All available types of rooms are described in one page. To reserve a room customer need to provide minimum information. Login page is provided for receptionist to see reservations of rooms. Feedback page is provided to the customer after reservation </a:t>
            </a:r>
          </a:p>
          <a:p>
            <a:pPr marL="0" indent="0">
              <a:buNone/>
            </a:pPr>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p:txBody>
      </p:sp>
    </p:spTree>
    <p:extLst>
      <p:ext uri="{BB962C8B-B14F-4D97-AF65-F5344CB8AC3E}">
        <p14:creationId xmlns:p14="http://schemas.microsoft.com/office/powerpoint/2010/main" val="2180576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9C648-658C-B12F-C1C5-772DD28911AC}"/>
              </a:ext>
            </a:extLst>
          </p:cNvPr>
          <p:cNvSpPr>
            <a:spLocks noGrp="1"/>
          </p:cNvSpPr>
          <p:nvPr>
            <p:ph type="title"/>
          </p:nvPr>
        </p:nvSpPr>
        <p:spPr>
          <a:xfrm>
            <a:off x="347407" y="1609030"/>
            <a:ext cx="8610600" cy="723464"/>
          </a:xfrm>
        </p:spPr>
        <p:txBody>
          <a:bodyPr>
            <a:normAutofit/>
          </a:bodyPr>
          <a:lstStyle/>
          <a:p>
            <a:pPr algn="l"/>
            <a:r>
              <a:rPr lang="en-IN" sz="2800" b="1" dirty="0"/>
              <a:t>Advantages </a:t>
            </a:r>
          </a:p>
        </p:txBody>
      </p:sp>
      <p:sp>
        <p:nvSpPr>
          <p:cNvPr id="3" name="Content Placeholder 2">
            <a:extLst>
              <a:ext uri="{FF2B5EF4-FFF2-40B4-BE49-F238E27FC236}">
                <a16:creationId xmlns:a16="http://schemas.microsoft.com/office/drawing/2014/main" id="{282EDF85-BEBC-5EBE-736A-1B6815798FD0}"/>
              </a:ext>
            </a:extLst>
          </p:cNvPr>
          <p:cNvSpPr>
            <a:spLocks noGrp="1"/>
          </p:cNvSpPr>
          <p:nvPr>
            <p:ph idx="1"/>
          </p:nvPr>
        </p:nvSpPr>
        <p:spPr>
          <a:xfrm>
            <a:off x="685800" y="2443812"/>
            <a:ext cx="10820400" cy="3899067"/>
          </a:xfrm>
        </p:spPr>
        <p:txBody>
          <a:bodyPr/>
          <a:lstStyle/>
          <a:p>
            <a:pPr>
              <a:buFont typeface="Wingdings" panose="05000000000000000000" pitchFamily="2" charset="2"/>
              <a:buChar char="Ø"/>
            </a:pPr>
            <a:r>
              <a:rPr lang="en-IN" dirty="0"/>
              <a:t> Reducing the cyber-attack.</a:t>
            </a:r>
          </a:p>
          <a:p>
            <a:pPr>
              <a:buFont typeface="Wingdings" panose="05000000000000000000" pitchFamily="2" charset="2"/>
              <a:buChar char="Ø"/>
            </a:pPr>
            <a:r>
              <a:rPr lang="en-IN" dirty="0"/>
              <a:t> There is a surety of availability of rooms whether the room is booked or not.</a:t>
            </a:r>
          </a:p>
          <a:p>
            <a:pPr>
              <a:buFont typeface="Wingdings" panose="05000000000000000000" pitchFamily="2" charset="2"/>
              <a:buChar char="Ø"/>
            </a:pPr>
            <a:r>
              <a:rPr lang="en-IN" dirty="0"/>
              <a:t> If someone want to book a room he/she need give minimum information.</a:t>
            </a:r>
          </a:p>
          <a:p>
            <a:pPr>
              <a:buFont typeface="Wingdings" panose="05000000000000000000" pitchFamily="2" charset="2"/>
              <a:buChar char="Ø"/>
            </a:pPr>
            <a:r>
              <a:rPr lang="en-IN" dirty="0"/>
              <a:t> Reservation time is reduced.</a:t>
            </a:r>
          </a:p>
          <a:p>
            <a:pPr>
              <a:buFont typeface="Wingdings" panose="05000000000000000000" pitchFamily="2" charset="2"/>
              <a:buChar char="Ø"/>
            </a:pPr>
            <a:r>
              <a:rPr lang="en-IN" dirty="0"/>
              <a:t> Security to personal information.</a:t>
            </a:r>
          </a:p>
          <a:p>
            <a:pPr>
              <a:buFont typeface="Wingdings" panose="05000000000000000000" pitchFamily="2" charset="2"/>
              <a:buChar char="Ø"/>
            </a:pPr>
            <a:r>
              <a:rPr lang="en-IN" dirty="0"/>
              <a:t> No online payments through website is provided.</a:t>
            </a:r>
          </a:p>
          <a:p>
            <a:pPr>
              <a:buFont typeface="Wingdings" panose="05000000000000000000" pitchFamily="2" charset="2"/>
              <a:buChar char="Ø"/>
            </a:pPr>
            <a:r>
              <a:rPr lang="en-IN" dirty="0"/>
              <a:t> Anytime reservation without payment. </a:t>
            </a:r>
          </a:p>
          <a:p>
            <a:pPr marL="0" indent="0">
              <a:buNone/>
            </a:pPr>
            <a:endParaRPr lang="en-IN" dirty="0"/>
          </a:p>
        </p:txBody>
      </p:sp>
    </p:spTree>
    <p:extLst>
      <p:ext uri="{BB962C8B-B14F-4D97-AF65-F5344CB8AC3E}">
        <p14:creationId xmlns:p14="http://schemas.microsoft.com/office/powerpoint/2010/main" val="2852616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A21BE-0BB7-6493-FB5B-2922C3A23B44}"/>
              </a:ext>
            </a:extLst>
          </p:cNvPr>
          <p:cNvSpPr>
            <a:spLocks noGrp="1"/>
          </p:cNvSpPr>
          <p:nvPr>
            <p:ph type="title"/>
          </p:nvPr>
        </p:nvSpPr>
        <p:spPr>
          <a:xfrm>
            <a:off x="191146" y="1640028"/>
            <a:ext cx="8610600" cy="645973"/>
          </a:xfrm>
        </p:spPr>
        <p:txBody>
          <a:bodyPr>
            <a:normAutofit/>
          </a:bodyPr>
          <a:lstStyle/>
          <a:p>
            <a:pPr algn="l"/>
            <a:r>
              <a:rPr lang="en-IN" sz="2800" b="1" dirty="0"/>
              <a:t>Stakeholders</a:t>
            </a:r>
          </a:p>
        </p:txBody>
      </p:sp>
      <p:sp>
        <p:nvSpPr>
          <p:cNvPr id="3" name="Content Placeholder 2">
            <a:extLst>
              <a:ext uri="{FF2B5EF4-FFF2-40B4-BE49-F238E27FC236}">
                <a16:creationId xmlns:a16="http://schemas.microsoft.com/office/drawing/2014/main" id="{9B88A8FF-D60B-BCE4-3893-B45559DFC794}"/>
              </a:ext>
            </a:extLst>
          </p:cNvPr>
          <p:cNvSpPr>
            <a:spLocks noGrp="1"/>
          </p:cNvSpPr>
          <p:nvPr>
            <p:ph idx="1"/>
          </p:nvPr>
        </p:nvSpPr>
        <p:spPr>
          <a:xfrm>
            <a:off x="930230" y="2363492"/>
            <a:ext cx="10042570" cy="4272439"/>
          </a:xfrm>
        </p:spPr>
        <p:txBody>
          <a:bodyPr>
            <a:normAutofit/>
          </a:bodyPr>
          <a:lstStyle/>
          <a:p>
            <a:pPr marL="0" indent="0">
              <a:lnSpc>
                <a:spcPct val="100000"/>
              </a:lnSpc>
              <a:buNone/>
            </a:pPr>
            <a:r>
              <a:rPr lang="en-IN" sz="2000" dirty="0">
                <a:solidFill>
                  <a:schemeClr val="tx1"/>
                </a:solidFill>
              </a:rPr>
              <a:t>1.Primary stakeholders:</a:t>
            </a:r>
            <a:endParaRPr lang="en-IN" sz="2000" dirty="0"/>
          </a:p>
          <a:p>
            <a:pPr lvl="1">
              <a:lnSpc>
                <a:spcPct val="100000"/>
              </a:lnSpc>
              <a:buFont typeface="Wingdings" panose="05000000000000000000" pitchFamily="2" charset="2"/>
              <a:buChar char="Ø"/>
            </a:pPr>
            <a:r>
              <a:rPr lang="en-IN" dirty="0">
                <a:solidFill>
                  <a:schemeClr val="tx1"/>
                </a:solidFill>
                <a:cs typeface="Arial" panose="020B0604020202020204" pitchFamily="34" charset="0"/>
              </a:rPr>
              <a:t>Customers</a:t>
            </a:r>
          </a:p>
          <a:p>
            <a:pPr lvl="1">
              <a:lnSpc>
                <a:spcPct val="100000"/>
              </a:lnSpc>
              <a:buFont typeface="Wingdings" panose="05000000000000000000" pitchFamily="2" charset="2"/>
              <a:buChar char="Ø"/>
            </a:pPr>
            <a:r>
              <a:rPr lang="en-IN" sz="1800" dirty="0">
                <a:solidFill>
                  <a:schemeClr val="tx1"/>
                </a:solidFill>
                <a:cs typeface="Arial" panose="020B0604020202020204" pitchFamily="34" charset="0"/>
              </a:rPr>
              <a:t>Receptionist</a:t>
            </a:r>
          </a:p>
          <a:p>
            <a:pPr marL="0" indent="0">
              <a:lnSpc>
                <a:spcPct val="100000"/>
              </a:lnSpc>
              <a:buNone/>
            </a:pPr>
            <a:r>
              <a:rPr lang="en-IN" sz="2000" dirty="0">
                <a:solidFill>
                  <a:schemeClr val="tx1"/>
                </a:solidFill>
              </a:rPr>
              <a:t>2.Secondary stakeholders:</a:t>
            </a:r>
          </a:p>
          <a:p>
            <a:pPr lvl="1">
              <a:lnSpc>
                <a:spcPct val="100000"/>
              </a:lnSpc>
              <a:buFont typeface="Wingdings" panose="05000000000000000000" pitchFamily="2" charset="2"/>
              <a:buChar char="Ø"/>
            </a:pPr>
            <a:r>
              <a:rPr lang="en-IN" dirty="0">
                <a:solidFill>
                  <a:schemeClr val="tx1"/>
                </a:solidFill>
                <a:cs typeface="Arial" panose="020B0604020202020204" pitchFamily="34" charset="0"/>
              </a:rPr>
              <a:t>Manager</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IN" sz="2000" b="0" i="0" u="none" strike="noStrike" kern="1200" cap="none" spc="0" normalizeH="0" baseline="0" noProof="0" dirty="0">
                <a:ln>
                  <a:noFill/>
                </a:ln>
                <a:solidFill>
                  <a:prstClr val="white"/>
                </a:solidFill>
                <a:effectLst/>
                <a:uLnTx/>
                <a:uFillTx/>
                <a:latin typeface="Century Gothic" panose="020B0502020202020204"/>
                <a:ea typeface="+mn-ea"/>
                <a:cs typeface="+mn-cs"/>
              </a:rPr>
              <a:t>3.Tertiary stakeholders:</a:t>
            </a:r>
          </a:p>
          <a:p>
            <a:pPr marL="685800" marR="0" lvl="1" indent="-228600" algn="l" defTabSz="914400" rtl="0" eaLnBrk="1" fontAlgn="auto" latinLnBrk="0" hangingPunct="1">
              <a:lnSpc>
                <a:spcPct val="100000"/>
              </a:lnSpc>
              <a:spcBef>
                <a:spcPts val="500"/>
              </a:spcBef>
              <a:spcAft>
                <a:spcPts val="0"/>
              </a:spcAft>
              <a:buClrTx/>
              <a:buSzTx/>
              <a:buFont typeface="Wingdings" panose="05000000000000000000" pitchFamily="2" charset="2"/>
              <a:buChar char="Ø"/>
              <a:tabLst/>
              <a:defRPr/>
            </a:pPr>
            <a:r>
              <a:rPr kumimoji="0" lang="en-IN" sz="2000" b="0" i="0" u="none" strike="noStrike" kern="1200" cap="none" spc="0" normalizeH="0" baseline="0" noProof="0" dirty="0">
                <a:ln>
                  <a:noFill/>
                </a:ln>
                <a:solidFill>
                  <a:prstClr val="white"/>
                </a:solidFill>
                <a:effectLst/>
                <a:uLnTx/>
                <a:uFillTx/>
                <a:latin typeface="Century Gothic" panose="020B0502020202020204"/>
                <a:ea typeface="+mn-ea"/>
                <a:cs typeface="Arial" panose="020B0604020202020204" pitchFamily="34" charset="0"/>
              </a:rPr>
              <a:t>Hotel owners</a:t>
            </a:r>
          </a:p>
          <a:p>
            <a:pPr marL="685800" marR="0" lvl="1" indent="-228600" algn="l" defTabSz="914400" rtl="0" eaLnBrk="1" fontAlgn="auto" latinLnBrk="0" hangingPunct="1">
              <a:lnSpc>
                <a:spcPct val="100000"/>
              </a:lnSpc>
              <a:spcBef>
                <a:spcPts val="500"/>
              </a:spcBef>
              <a:spcAft>
                <a:spcPts val="0"/>
              </a:spcAft>
              <a:buClrTx/>
              <a:buSzTx/>
              <a:buFont typeface="Wingdings" panose="05000000000000000000" pitchFamily="2" charset="2"/>
              <a:buChar char="Ø"/>
              <a:tabLst/>
              <a:defRPr/>
            </a:pPr>
            <a:r>
              <a:rPr kumimoji="0" lang="en-IN" sz="2000" b="0" i="0" u="none" strike="noStrike" kern="1200" cap="none" spc="0" normalizeH="0" baseline="0" noProof="0" dirty="0">
                <a:ln>
                  <a:noFill/>
                </a:ln>
                <a:solidFill>
                  <a:prstClr val="white"/>
                </a:solidFill>
                <a:effectLst/>
                <a:uLnTx/>
                <a:uFillTx/>
                <a:latin typeface="Century Gothic" panose="020B0502020202020204"/>
                <a:ea typeface="+mn-ea"/>
                <a:cs typeface="Arial" panose="020B0604020202020204" pitchFamily="34" charset="0"/>
              </a:rPr>
              <a:t>Investors</a:t>
            </a:r>
          </a:p>
          <a:p>
            <a:pPr marL="0" indent="0">
              <a:lnSpc>
                <a:spcPct val="100000"/>
              </a:lnSpc>
              <a:buNone/>
            </a:pPr>
            <a:r>
              <a:rPr lang="en-IN" sz="2000" dirty="0">
                <a:solidFill>
                  <a:schemeClr val="tx1"/>
                </a:solidFill>
              </a:rPr>
              <a:t>4.Facilitating stakeholders:</a:t>
            </a:r>
          </a:p>
          <a:p>
            <a:pPr lvl="1">
              <a:lnSpc>
                <a:spcPct val="100000"/>
              </a:lnSpc>
              <a:buFont typeface="Wingdings" panose="05000000000000000000" pitchFamily="2" charset="2"/>
              <a:buChar char="Ø"/>
              <a:defRPr/>
            </a:pPr>
            <a:r>
              <a:rPr lang="en-US" sz="2000" dirty="0"/>
              <a:t>People who are involved in design and development of the system</a:t>
            </a:r>
            <a:endParaRPr lang="en-IN" sz="2000" dirty="0"/>
          </a:p>
          <a:p>
            <a:pPr marL="685800" marR="0" lvl="1" indent="-228600" algn="l" defTabSz="914400" rtl="0" eaLnBrk="1" fontAlgn="auto" latinLnBrk="0" hangingPunct="1">
              <a:lnSpc>
                <a:spcPct val="100000"/>
              </a:lnSpc>
              <a:spcBef>
                <a:spcPts val="500"/>
              </a:spcBef>
              <a:spcAft>
                <a:spcPts val="0"/>
              </a:spcAft>
              <a:buClrTx/>
              <a:buSzTx/>
              <a:buFont typeface="Wingdings" panose="05000000000000000000" pitchFamily="2" charset="2"/>
              <a:buChar char="Ø"/>
              <a:tabLst/>
              <a:defRPr/>
            </a:pPr>
            <a:endParaRPr kumimoji="0" lang="en-IN" sz="2000" b="0" i="0" u="none" strike="noStrike" kern="1200" cap="none" spc="0" normalizeH="0" baseline="0" noProof="0" dirty="0">
              <a:ln>
                <a:noFill/>
              </a:ln>
              <a:solidFill>
                <a:prstClr val="white"/>
              </a:solidFill>
              <a:effectLst/>
              <a:uLnTx/>
              <a:uFillTx/>
              <a:latin typeface="Century Gothic" panose="020B0502020202020204"/>
              <a:ea typeface="+mn-ea"/>
              <a:cs typeface="Arial" panose="020B0604020202020204" pitchFamily="34" charset="0"/>
            </a:endParaRPr>
          </a:p>
          <a:p>
            <a:pPr marL="0" indent="0">
              <a:lnSpc>
                <a:spcPct val="100000"/>
              </a:lnSpc>
              <a:buNone/>
            </a:pPr>
            <a:endParaRPr lang="en-IN" sz="2000" dirty="0">
              <a:solidFill>
                <a:schemeClr val="tx1"/>
              </a:solidFill>
            </a:endParaRPr>
          </a:p>
          <a:p>
            <a:pPr marL="0" indent="0">
              <a:lnSpc>
                <a:spcPct val="100000"/>
              </a:lnSpc>
              <a:buNone/>
            </a:pPr>
            <a:endParaRPr lang="en-IN" sz="2000" dirty="0">
              <a:solidFill>
                <a:schemeClr val="tx1"/>
              </a:solidFill>
            </a:endParaRPr>
          </a:p>
          <a:p>
            <a:pPr marL="457200" lvl="1" indent="0">
              <a:lnSpc>
                <a:spcPct val="100000"/>
              </a:lnSpc>
              <a:buNone/>
            </a:pPr>
            <a:endParaRPr lang="en-IN" dirty="0">
              <a:cs typeface="Arial" panose="020B0604020202020204" pitchFamily="34" charset="0"/>
            </a:endParaRPr>
          </a:p>
          <a:p>
            <a:pPr marL="457200" lvl="1" indent="0">
              <a:lnSpc>
                <a:spcPct val="100000"/>
              </a:lnSpc>
              <a:buNone/>
            </a:pPr>
            <a:endParaRPr lang="en-IN" dirty="0">
              <a:solidFill>
                <a:schemeClr val="tx1"/>
              </a:solidFill>
              <a:cs typeface="Arial" panose="020B0604020202020204" pitchFamily="34" charset="0"/>
            </a:endParaRPr>
          </a:p>
          <a:p>
            <a:pPr marL="457200" lvl="1" indent="0">
              <a:lnSpc>
                <a:spcPct val="100000"/>
              </a:lnSpc>
              <a:buNone/>
            </a:pPr>
            <a:endParaRPr lang="en-IN" dirty="0">
              <a:solidFill>
                <a:schemeClr val="tx1"/>
              </a:solidFill>
              <a:cs typeface="Arial" panose="020B0604020202020204" pitchFamily="34" charset="0"/>
            </a:endParaRPr>
          </a:p>
          <a:p>
            <a:pPr>
              <a:buFont typeface="Wingdings" panose="05000000000000000000" pitchFamily="2" charset="2"/>
              <a:buChar char="v"/>
            </a:pPr>
            <a:endParaRPr lang="en-IN" dirty="0">
              <a:solidFill>
                <a:schemeClr val="tx1"/>
              </a:solidFill>
            </a:endParaRPr>
          </a:p>
          <a:p>
            <a:pPr marL="0" indent="0">
              <a:buNone/>
            </a:pPr>
            <a:endParaRPr lang="en-IN" dirty="0">
              <a:solidFill>
                <a:schemeClr val="tx1"/>
              </a:solidFill>
            </a:endParaRPr>
          </a:p>
        </p:txBody>
      </p:sp>
    </p:spTree>
    <p:extLst>
      <p:ext uri="{BB962C8B-B14F-4D97-AF65-F5344CB8AC3E}">
        <p14:creationId xmlns:p14="http://schemas.microsoft.com/office/powerpoint/2010/main" val="2010575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0C16A-C76F-4923-BDE7-781DDFCDD250}"/>
              </a:ext>
            </a:extLst>
          </p:cNvPr>
          <p:cNvSpPr>
            <a:spLocks noGrp="1"/>
          </p:cNvSpPr>
          <p:nvPr>
            <p:ph type="title"/>
          </p:nvPr>
        </p:nvSpPr>
        <p:spPr>
          <a:xfrm>
            <a:off x="1790700" y="2782486"/>
            <a:ext cx="8610600" cy="1293028"/>
          </a:xfrm>
        </p:spPr>
        <p:txBody>
          <a:bodyPr>
            <a:normAutofit/>
          </a:bodyPr>
          <a:lstStyle/>
          <a:p>
            <a:pPr algn="ctr"/>
            <a:r>
              <a:rPr lang="en-IN" b="1" dirty="0"/>
              <a:t>Architectural design</a:t>
            </a:r>
          </a:p>
        </p:txBody>
      </p:sp>
    </p:spTree>
    <p:extLst>
      <p:ext uri="{BB962C8B-B14F-4D97-AF65-F5344CB8AC3E}">
        <p14:creationId xmlns:p14="http://schemas.microsoft.com/office/powerpoint/2010/main" val="21605934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98AC2-2D80-FBD6-D000-2E6FBCF94DD5}"/>
              </a:ext>
            </a:extLst>
          </p:cNvPr>
          <p:cNvSpPr>
            <a:spLocks noGrp="1"/>
          </p:cNvSpPr>
          <p:nvPr>
            <p:ph type="title"/>
          </p:nvPr>
        </p:nvSpPr>
        <p:spPr>
          <a:xfrm>
            <a:off x="65567" y="1369455"/>
            <a:ext cx="8610600" cy="850038"/>
          </a:xfrm>
        </p:spPr>
        <p:txBody>
          <a:bodyPr>
            <a:normAutofit/>
          </a:bodyPr>
          <a:lstStyle/>
          <a:p>
            <a:pPr algn="l"/>
            <a:r>
              <a:rPr lang="en-IN" sz="2800" b="1" dirty="0"/>
              <a:t>Home page:</a:t>
            </a:r>
          </a:p>
        </p:txBody>
      </p:sp>
      <p:pic>
        <p:nvPicPr>
          <p:cNvPr id="4" name="Picture 3">
            <a:extLst>
              <a:ext uri="{FF2B5EF4-FFF2-40B4-BE49-F238E27FC236}">
                <a16:creationId xmlns:a16="http://schemas.microsoft.com/office/drawing/2014/main" id="{28B6F365-7E94-F2A7-C848-8FDD81E0819F}"/>
              </a:ext>
            </a:extLst>
          </p:cNvPr>
          <p:cNvPicPr>
            <a:picLocks noChangeAspect="1"/>
          </p:cNvPicPr>
          <p:nvPr/>
        </p:nvPicPr>
        <p:blipFill>
          <a:blip r:embed="rId2"/>
          <a:stretch>
            <a:fillRect/>
          </a:stretch>
        </p:blipFill>
        <p:spPr>
          <a:xfrm rot="16200000">
            <a:off x="4477952" y="300798"/>
            <a:ext cx="5030062" cy="7167378"/>
          </a:xfrm>
          <a:prstGeom prst="rect">
            <a:avLst/>
          </a:prstGeom>
        </p:spPr>
      </p:pic>
    </p:spTree>
    <p:extLst>
      <p:ext uri="{BB962C8B-B14F-4D97-AF65-F5344CB8AC3E}">
        <p14:creationId xmlns:p14="http://schemas.microsoft.com/office/powerpoint/2010/main" val="1154793777"/>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TM03457503[[fn=Quotable]]</Template>
  <TotalTime>458</TotalTime>
  <Words>523</Words>
  <Application>Microsoft Office PowerPoint</Application>
  <PresentationFormat>Widescreen</PresentationFormat>
  <Paragraphs>160</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Arial Black</vt:lpstr>
      <vt:lpstr>Century Gothic</vt:lpstr>
      <vt:lpstr>Wingdings</vt:lpstr>
      <vt:lpstr>Vapor Trail</vt:lpstr>
      <vt:lpstr>HOTEL ROOM MANAGEMENT SYSTEM</vt:lpstr>
      <vt:lpstr>    Abstract </vt:lpstr>
      <vt:lpstr>Existing Systems </vt:lpstr>
      <vt:lpstr>Drawbacks:</vt:lpstr>
      <vt:lpstr>System we are providing :</vt:lpstr>
      <vt:lpstr>Advantages </vt:lpstr>
      <vt:lpstr>Stakeholders</vt:lpstr>
      <vt:lpstr>Architectural design</vt:lpstr>
      <vt:lpstr>Home page:</vt:lpstr>
      <vt:lpstr>Explore page:</vt:lpstr>
      <vt:lpstr>Rooms page:</vt:lpstr>
      <vt:lpstr>Booking page:</vt:lpstr>
      <vt:lpstr>Feedback page:</vt:lpstr>
      <vt:lpstr>PowerPoint Presentation</vt:lpstr>
      <vt:lpstr>PowerPoint Presentation</vt:lpstr>
      <vt:lpstr>Home page:</vt:lpstr>
      <vt:lpstr>Explore page:</vt:lpstr>
      <vt:lpstr>Rooms page:</vt:lpstr>
      <vt:lpstr>Booking page:</vt:lpstr>
      <vt:lpstr>Feedback page:</vt:lpstr>
      <vt:lpstr>Conclude page:</vt:lpstr>
      <vt:lpstr>Admin page:</vt:lpstr>
      <vt:lpstr>Reservation details page: (Admin side)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ROOM  MANAGEMENT SYSTEM</dc:title>
  <dc:creator>Sai Prasad Goud</dc:creator>
  <cp:lastModifiedBy>Sai Prasad Goud</cp:lastModifiedBy>
  <cp:revision>12</cp:revision>
  <dcterms:created xsi:type="dcterms:W3CDTF">2022-11-13T15:27:27Z</dcterms:created>
  <dcterms:modified xsi:type="dcterms:W3CDTF">2022-11-25T07:12:33Z</dcterms:modified>
</cp:coreProperties>
</file>

<file path=docProps/thumbnail.jpeg>
</file>